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876" r:id="rId2"/>
    <p:sldId id="875" r:id="rId3"/>
    <p:sldId id="874" r:id="rId4"/>
    <p:sldId id="872" r:id="rId5"/>
    <p:sldId id="978" r:id="rId6"/>
    <p:sldId id="921" r:id="rId7"/>
    <p:sldId id="922" r:id="rId8"/>
    <p:sldId id="923" r:id="rId9"/>
    <p:sldId id="979" r:id="rId10"/>
    <p:sldId id="925" r:id="rId11"/>
    <p:sldId id="926" r:id="rId12"/>
    <p:sldId id="981" r:id="rId13"/>
    <p:sldId id="983" r:id="rId14"/>
    <p:sldId id="987" r:id="rId15"/>
    <p:sldId id="989" r:id="rId16"/>
    <p:sldId id="990" r:id="rId17"/>
    <p:sldId id="992" r:id="rId18"/>
    <p:sldId id="994" r:id="rId19"/>
    <p:sldId id="998" r:id="rId20"/>
    <p:sldId id="999" r:id="rId21"/>
    <p:sldId id="980" r:id="rId22"/>
    <p:sldId id="928" r:id="rId23"/>
    <p:sldId id="930" r:id="rId24"/>
    <p:sldId id="933" r:id="rId25"/>
    <p:sldId id="935" r:id="rId26"/>
    <p:sldId id="936" r:id="rId27"/>
    <p:sldId id="937" r:id="rId28"/>
    <p:sldId id="939" r:id="rId29"/>
    <p:sldId id="943" r:id="rId30"/>
    <p:sldId id="945" r:id="rId31"/>
    <p:sldId id="1000" r:id="rId32"/>
    <p:sldId id="947" r:id="rId33"/>
    <p:sldId id="948" r:id="rId34"/>
    <p:sldId id="950" r:id="rId35"/>
    <p:sldId id="952" r:id="rId36"/>
    <p:sldId id="1001" r:id="rId37"/>
    <p:sldId id="954" r:id="rId38"/>
    <p:sldId id="957" r:id="rId39"/>
    <p:sldId id="960" r:id="rId40"/>
    <p:sldId id="1006" r:id="rId41"/>
    <p:sldId id="1004" r:id="rId42"/>
    <p:sldId id="1005" r:id="rId43"/>
    <p:sldId id="495" r:id="rId4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6600"/>
    <a:srgbClr val="0000FF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93237" autoAdjust="0"/>
  </p:normalViewPr>
  <p:slideViewPr>
    <p:cSldViewPr snapToGrid="0" snapToObjects="1">
      <p:cViewPr>
        <p:scale>
          <a:sx n="75" d="100"/>
          <a:sy n="75" d="100"/>
        </p:scale>
        <p:origin x="-10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3/29/2016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CMSC202</a:t>
            </a:r>
            <a:br>
              <a:rPr lang="en-US" altLang="en-US" dirty="0"/>
            </a:br>
            <a:r>
              <a:rPr lang="en-US" altLang="en-US" dirty="0"/>
              <a:t> Computer Science II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/>
              <a:t>Lecture </a:t>
            </a:r>
            <a:r>
              <a:rPr lang="en-US" altLang="en-US" sz="4000" smtClean="0"/>
              <a:t>14 </a:t>
            </a:r>
            <a:r>
              <a:rPr lang="en-US" altLang="en-US" sz="4000" dirty="0"/>
              <a:t>– </a:t>
            </a:r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mtClean="0"/>
              <a:t>Polymorphism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381500"/>
            <a:ext cx="6400800" cy="17526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Dr</a:t>
            </a:r>
            <a:r>
              <a:rPr lang="en-US" dirty="0"/>
              <a:t>. Katherine Gibson</a:t>
            </a:r>
          </a:p>
        </p:txBody>
      </p:sp>
    </p:spTree>
    <p:extLst>
      <p:ext uri="{BB962C8B-B14F-4D97-AF65-F5344CB8AC3E}">
        <p14:creationId xmlns:p14="http://schemas.microsoft.com/office/powerpoint/2010/main" val="25057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689225" y="1912938"/>
            <a:ext cx="560705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196" name="TextBox 10"/>
          <p:cNvSpPr txBox="1">
            <a:spLocks noChangeArrowheads="1"/>
          </p:cNvSpPr>
          <p:nvPr/>
        </p:nvSpPr>
        <p:spPr bwMode="auto">
          <a:xfrm>
            <a:off x="2276475" y="2595563"/>
            <a:ext cx="31146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public </a:t>
            </a:r>
            <a:br>
              <a:rPr lang="en-US" altLang="en-US" sz="2400"/>
            </a:br>
            <a:r>
              <a:rPr lang="en-US" altLang="en-US" sz="2400"/>
              <a:t>members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protected </a:t>
            </a:r>
            <a:br>
              <a:rPr lang="en-US" altLang="en-US" sz="2400"/>
            </a:br>
            <a:r>
              <a:rPr lang="en-US" altLang="en-US" sz="2400"/>
              <a:t>members</a:t>
            </a:r>
            <a:br>
              <a:rPr lang="en-US" altLang="en-US" sz="2400"/>
            </a:br>
            <a:endParaRPr lang="en-US" altLang="en-US" sz="2400"/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private </a:t>
            </a:r>
            <a:br>
              <a:rPr lang="en-US" altLang="en-US" sz="2400"/>
            </a:br>
            <a:r>
              <a:rPr lang="en-US" altLang="en-US" sz="2400"/>
              <a:t>variables</a:t>
            </a:r>
          </a:p>
        </p:txBody>
      </p:sp>
      <p:sp>
        <p:nvSpPr>
          <p:cNvPr id="8197" name="TextBox 12"/>
          <p:cNvSpPr txBox="1">
            <a:spLocks noChangeArrowheads="1"/>
          </p:cNvSpPr>
          <p:nvPr/>
        </p:nvSpPr>
        <p:spPr bwMode="auto">
          <a:xfrm>
            <a:off x="4311650" y="1328738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Parent Class</a:t>
            </a:r>
          </a:p>
        </p:txBody>
      </p:sp>
      <p:sp>
        <p:nvSpPr>
          <p:cNvPr id="8198" name="TextBox 13"/>
          <p:cNvSpPr txBox="1">
            <a:spLocks noChangeArrowheads="1"/>
          </p:cNvSpPr>
          <p:nvPr/>
        </p:nvSpPr>
        <p:spPr bwMode="auto">
          <a:xfrm>
            <a:off x="5172075" y="2963863"/>
            <a:ext cx="3505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copy 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assignment operator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destructor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F796C-79A2-4E32-BB5A-A0558EB0E273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9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Inherited</a:t>
            </a:r>
          </a:p>
        </p:txBody>
      </p:sp>
      <p:sp>
        <p:nvSpPr>
          <p:cNvPr id="4" name="Oval 3"/>
          <p:cNvSpPr/>
          <p:nvPr/>
        </p:nvSpPr>
        <p:spPr>
          <a:xfrm>
            <a:off x="2689225" y="1912938"/>
            <a:ext cx="5607050" cy="4041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00075" y="1890713"/>
            <a:ext cx="4495800" cy="406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1666875" y="1306513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Child Class</a:t>
            </a:r>
          </a:p>
        </p:txBody>
      </p:sp>
      <p:sp>
        <p:nvSpPr>
          <p:cNvPr id="9222" name="TextBox 8"/>
          <p:cNvSpPr txBox="1">
            <a:spLocks noChangeArrowheads="1"/>
          </p:cNvSpPr>
          <p:nvPr/>
        </p:nvSpPr>
        <p:spPr bwMode="auto">
          <a:xfrm>
            <a:off x="327025" y="3138488"/>
            <a:ext cx="2362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child class</a:t>
            </a:r>
            <a:br>
              <a:rPr lang="en-US" altLang="en-US" sz="2400"/>
            </a:br>
            <a:r>
              <a:rPr lang="en-US" altLang="en-US" sz="2400"/>
              <a:t>members</a:t>
            </a:r>
            <a:br>
              <a:rPr lang="en-US" altLang="en-US" sz="2400"/>
            </a:br>
            <a:r>
              <a:rPr lang="en-US" altLang="en-US" sz="2400"/>
              <a:t>(functions &amp;</a:t>
            </a:r>
            <a:br>
              <a:rPr lang="en-US" altLang="en-US" sz="2400"/>
            </a:br>
            <a:r>
              <a:rPr lang="en-US" altLang="en-US" sz="2400"/>
              <a:t>variables)</a:t>
            </a:r>
          </a:p>
        </p:txBody>
      </p:sp>
      <p:sp>
        <p:nvSpPr>
          <p:cNvPr id="9223" name="TextBox 10"/>
          <p:cNvSpPr txBox="1">
            <a:spLocks noChangeArrowheads="1"/>
          </p:cNvSpPr>
          <p:nvPr/>
        </p:nvSpPr>
        <p:spPr bwMode="auto">
          <a:xfrm>
            <a:off x="2276475" y="2595563"/>
            <a:ext cx="31146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public </a:t>
            </a:r>
            <a:br>
              <a:rPr lang="en-US" altLang="en-US" sz="2400"/>
            </a:br>
            <a:r>
              <a:rPr lang="en-US" altLang="en-US" sz="2400"/>
              <a:t>members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protected </a:t>
            </a:r>
            <a:br>
              <a:rPr lang="en-US" altLang="en-US" sz="2400"/>
            </a:br>
            <a:r>
              <a:rPr lang="en-US" altLang="en-US" sz="2400"/>
              <a:t>members</a:t>
            </a:r>
            <a:br>
              <a:rPr lang="en-US" altLang="en-US" sz="2400"/>
            </a:br>
            <a:endParaRPr lang="en-US" altLang="en-US" sz="2400"/>
          </a:p>
          <a:p>
            <a:pPr algn="ctr" eaLnBrk="1" hangingPunct="1">
              <a:spcBef>
                <a:spcPct val="0"/>
              </a:spcBef>
            </a:pPr>
            <a:r>
              <a:rPr lang="en-US" altLang="en-US" sz="2400"/>
              <a:t>private </a:t>
            </a:r>
            <a:br>
              <a:rPr lang="en-US" altLang="en-US" sz="2400"/>
            </a:br>
            <a:r>
              <a:rPr lang="en-US" altLang="en-US" sz="2400"/>
              <a:t>variables</a:t>
            </a:r>
          </a:p>
        </p:txBody>
      </p:sp>
      <p:sp>
        <p:nvSpPr>
          <p:cNvPr id="9224" name="TextBox 12"/>
          <p:cNvSpPr txBox="1">
            <a:spLocks noChangeArrowheads="1"/>
          </p:cNvSpPr>
          <p:nvPr/>
        </p:nvSpPr>
        <p:spPr bwMode="auto">
          <a:xfrm>
            <a:off x="4311650" y="1328738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Parent Class</a:t>
            </a:r>
          </a:p>
        </p:txBody>
      </p:sp>
      <p:sp>
        <p:nvSpPr>
          <p:cNvPr id="9225" name="TextBox 13"/>
          <p:cNvSpPr txBox="1">
            <a:spLocks noChangeArrowheads="1"/>
          </p:cNvSpPr>
          <p:nvPr/>
        </p:nvSpPr>
        <p:spPr bwMode="auto">
          <a:xfrm>
            <a:off x="5172075" y="2963863"/>
            <a:ext cx="3505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private functions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copy 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assignment operator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constructor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destructor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E30BE-FCCA-4E35-A252-25F033D43BA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4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Specialization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Child classes are meant to be </a:t>
            </a:r>
            <a:br>
              <a:rPr lang="en-US" altLang="en-US" dirty="0" smtClean="0"/>
            </a:br>
            <a:r>
              <a:rPr lang="en-US" altLang="en-US" dirty="0" smtClean="0"/>
              <a:t>more specialized than parent classes</a:t>
            </a:r>
          </a:p>
          <a:p>
            <a:pPr lvl="1" eaLnBrk="1" hangingPunct="1"/>
            <a:r>
              <a:rPr lang="en-US" altLang="en-US" dirty="0" smtClean="0"/>
              <a:t>Adding new member functions</a:t>
            </a:r>
          </a:p>
          <a:p>
            <a:pPr lvl="1" eaLnBrk="1" hangingPunct="1"/>
            <a:r>
              <a:rPr lang="en-US" altLang="en-US" dirty="0" smtClean="0"/>
              <a:t>Adding new member variables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Child classes can also specialize by </a:t>
            </a:r>
            <a:r>
              <a:rPr lang="en-US" altLang="en-US" b="1" i="1" dirty="0" smtClean="0"/>
              <a:t>overriding</a:t>
            </a:r>
            <a:r>
              <a:rPr lang="en-US" altLang="en-US" dirty="0" smtClean="0"/>
              <a:t> parent class member functions</a:t>
            </a:r>
          </a:p>
          <a:p>
            <a:pPr lvl="1" eaLnBrk="1" hangingPunct="1"/>
            <a:r>
              <a:rPr lang="en-US" altLang="en-US" dirty="0" smtClean="0"/>
              <a:t>Child class uses </a:t>
            </a:r>
            <a:r>
              <a:rPr lang="en-US" altLang="en-US" b="1" dirty="0" smtClean="0"/>
              <a:t>exact same function signature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3EC34-F743-43FF-A4E4-85D61F8BFF98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0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Overloading vs Overriding 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b="1" i="1" dirty="0" smtClean="0"/>
              <a:t>Overloading</a:t>
            </a:r>
          </a:p>
          <a:p>
            <a:pPr lvl="1" eaLnBrk="1" hangingPunct="1"/>
            <a:r>
              <a:rPr lang="en-US" altLang="en-US" dirty="0" smtClean="0"/>
              <a:t>Use the same function name, but with different parameters for each overloaded implementation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b="1" i="1" dirty="0" smtClean="0"/>
              <a:t>Overriding</a:t>
            </a:r>
          </a:p>
          <a:p>
            <a:pPr lvl="1" eaLnBrk="1" hangingPunct="1"/>
            <a:r>
              <a:rPr lang="en-US" altLang="en-US" dirty="0" smtClean="0"/>
              <a:t>Use the same function name and parameters, but with a different implementation</a:t>
            </a:r>
          </a:p>
          <a:p>
            <a:pPr lvl="1" eaLnBrk="1" hangingPunct="1"/>
            <a:r>
              <a:rPr lang="en-US" altLang="en-US" dirty="0" smtClean="0"/>
              <a:t>Child class method “hides” parent class method</a:t>
            </a:r>
          </a:p>
          <a:p>
            <a:pPr lvl="1" eaLnBrk="1" hangingPunct="1"/>
            <a:r>
              <a:rPr lang="en-US" altLang="en-US" b="1" dirty="0" smtClean="0"/>
              <a:t>Only possible by using inheritance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7477A-3782-4B29-A981-62B0A6127D34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9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Overriding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 these examples, the Vehicle class now contains these public functions: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Upgrade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PrintSpecs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Car class inherits all of these public functions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That means it can therefore override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3EF02-662C-4610-A981-2B245BADE36B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9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Overriding Example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Car class overrides Upgrade()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Upgrade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entirely new Car-only code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When Upgrade() is called on a object of type Car, what happens?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/>
              <a:t>Car::Upgrade() function is invoked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2A2CC-D223-4A06-8094-40C96699D6F9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Overriding (and Calling) Example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Car class overrides </a:t>
            </a:r>
            <a:r>
              <a:rPr lang="en-US" altLang="en-US" b="1" dirty="0" smtClean="0"/>
              <a:t>and calls </a:t>
            </a:r>
            <a:r>
              <a:rPr lang="en-US" altLang="en-US" dirty="0" err="1" smtClean="0"/>
              <a:t>PrintSpecs</a:t>
            </a:r>
            <a:r>
              <a:rPr lang="en-US" altLang="en-US" dirty="0" smtClean="0"/>
              <a:t>()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PrintSpecs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PrintSpecs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additional Car-only code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Can explicitly call a parent’s original function by using the scope resolution operator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F9545-C7DB-42B1-AA08-6B8923B8F496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8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Attempted Overloading Example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Car class attempts to </a:t>
            </a:r>
            <a:r>
              <a:rPr lang="en-US" altLang="en-US" b="1" dirty="0" smtClean="0"/>
              <a:t>overload </a:t>
            </a:r>
            <a:r>
              <a:rPr lang="en-US" altLang="en-US" dirty="0" smtClean="0"/>
              <a:t>the function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dirty="0" smtClean="0"/>
              <a:t>Move(double distance) with new parameters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avgSpeed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// new overloaded Car-only code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But this does something we weren’t expecting!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80869-CEF1-4640-965C-7A988B1E82E8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1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407400" cy="4742531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Overriding takes precedence over overloading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Instead </a:t>
            </a:r>
            <a:r>
              <a:rPr lang="en-US" dirty="0"/>
              <a:t>of </a:t>
            </a:r>
            <a:r>
              <a:rPr lang="en-US" i="1" dirty="0"/>
              <a:t>overloading</a:t>
            </a:r>
            <a:r>
              <a:rPr lang="en-US" dirty="0"/>
              <a:t> the Move() function, the compiler assumes we are trying to </a:t>
            </a:r>
            <a:r>
              <a:rPr lang="en-US" i="1" dirty="0"/>
              <a:t>override</a:t>
            </a:r>
            <a:r>
              <a:rPr lang="en-US" dirty="0"/>
              <a:t> it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Declaring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 parameters)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</a:t>
            </a:r>
            <a:r>
              <a:rPr lang="en-US" dirty="0" smtClean="0"/>
              <a:t>verrides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 parameter)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no longer have access to the original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Move() </a:t>
            </a:r>
            <a:r>
              <a:rPr lang="en-US" dirty="0" smtClean="0"/>
              <a:t>function from the Vehicle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E22B0-D375-4EAB-978E-EDD650D29999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5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Miscellaneous </a:t>
            </a:r>
            <a:r>
              <a:rPr lang="en-US" dirty="0"/>
              <a:t>topics:</a:t>
            </a:r>
          </a:p>
          <a:p>
            <a:pPr lvl="1"/>
            <a:r>
              <a:rPr lang="en-US" sz="3200" dirty="0"/>
              <a:t>Friends</a:t>
            </a:r>
          </a:p>
          <a:p>
            <a:pPr lvl="1"/>
            <a:r>
              <a:rPr lang="en-US" sz="3200" dirty="0"/>
              <a:t>Destructors</a:t>
            </a:r>
          </a:p>
          <a:p>
            <a:pPr lvl="2"/>
            <a:r>
              <a:rPr lang="en-US" sz="3200" dirty="0"/>
              <a:t>Freeing memory in a structure</a:t>
            </a:r>
            <a:endParaRPr lang="en-US" sz="2800" dirty="0"/>
          </a:p>
          <a:p>
            <a:pPr lvl="1"/>
            <a:r>
              <a:rPr lang="en-US" sz="3200" dirty="0"/>
              <a:t>Copy Constructors</a:t>
            </a:r>
          </a:p>
          <a:p>
            <a:pPr lvl="1"/>
            <a:r>
              <a:rPr lang="en-US" sz="3200" dirty="0"/>
              <a:t>Assignment Operators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1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Overloading in Child Class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overload, we must have both original and </a:t>
            </a:r>
            <a:br>
              <a:rPr lang="en-US" altLang="en-US" dirty="0" smtClean="0"/>
            </a:br>
            <a:r>
              <a:rPr lang="en-US" altLang="en-US" dirty="0" smtClean="0"/>
              <a:t>overloaded functions in child class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avgSpeed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“original” one parameter function </a:t>
            </a:r>
            <a:br>
              <a:rPr lang="en-US" altLang="en-US" dirty="0" smtClean="0"/>
            </a:br>
            <a:r>
              <a:rPr lang="en-US" altLang="en-US" dirty="0" smtClean="0"/>
              <a:t>can then explicitly call the parent function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54CB9-3D9A-4D3B-8A8E-C0EAD4B771E4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6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Limitations of Inheritance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6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 Example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4038600"/>
            <a:ext cx="8610600" cy="23622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SUV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:   </a:t>
            </a:r>
            <a:r>
              <a:rPr lang="en-US" alt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altLang="en-US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/*etc*/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Sedan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alt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altLang="en-US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/*etc*/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Van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:   </a:t>
            </a:r>
            <a:r>
              <a:rPr lang="en-US" alt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altLang="en-US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/*etc*/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Jeep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:  </a:t>
            </a:r>
            <a:r>
              <a:rPr lang="en-US" alt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altLang="en-US" b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/*etc*/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609600" y="1470025"/>
            <a:ext cx="7391400" cy="2314575"/>
            <a:chOff x="397329" y="3047999"/>
            <a:chExt cx="8518071" cy="2667001"/>
          </a:xfrm>
        </p:grpSpPr>
        <p:sp>
          <p:nvSpPr>
            <p:cNvPr id="5" name="Rectangle 4"/>
            <p:cNvSpPr/>
            <p:nvPr/>
          </p:nvSpPr>
          <p:spPr>
            <a:xfrm>
              <a:off x="397329" y="5105871"/>
              <a:ext cx="1904492" cy="60912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SUV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85390" y="5105871"/>
              <a:ext cx="1904492" cy="60912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Sedan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703205" y="3047999"/>
              <a:ext cx="1906321" cy="60913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Car</a:t>
              </a:r>
            </a:p>
          </p:txBody>
        </p:sp>
        <p:cxnSp>
          <p:nvCxnSpPr>
            <p:cNvPr id="8" name="Straight Arrow Connector 7"/>
            <p:cNvCxnSpPr>
              <a:endCxn id="7" idx="2"/>
            </p:cNvCxnSpPr>
            <p:nvPr/>
          </p:nvCxnSpPr>
          <p:spPr>
            <a:xfrm flipV="1">
              <a:off x="4656365" y="3657129"/>
              <a:ext cx="0" cy="969486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7010909" y="5105871"/>
              <a:ext cx="1904491" cy="60912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Jeep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17359" y="5105871"/>
              <a:ext cx="1904492" cy="60912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dirty="0">
                  <a:solidFill>
                    <a:schemeClr val="tx1"/>
                  </a:solidFill>
                </a:rPr>
                <a:t>Van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350490" y="4626615"/>
              <a:ext cx="661175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5" idx="0"/>
            </p:cNvCxnSpPr>
            <p:nvPr/>
          </p:nvCxnSpPr>
          <p:spPr>
            <a:xfrm flipV="1">
              <a:off x="1350490" y="4626615"/>
              <a:ext cx="0" cy="479255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0"/>
            </p:cNvCxnSpPr>
            <p:nvPr/>
          </p:nvCxnSpPr>
          <p:spPr>
            <a:xfrm flipV="1">
              <a:off x="3538551" y="4626615"/>
              <a:ext cx="0" cy="479255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0" idx="0"/>
            </p:cNvCxnSpPr>
            <p:nvPr/>
          </p:nvCxnSpPr>
          <p:spPr>
            <a:xfrm flipV="1">
              <a:off x="5768690" y="4626615"/>
              <a:ext cx="0" cy="479255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0"/>
            </p:cNvCxnSpPr>
            <p:nvPr/>
          </p:nvCxnSpPr>
          <p:spPr>
            <a:xfrm flipV="1">
              <a:off x="7962240" y="4626615"/>
              <a:ext cx="0" cy="479255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38C50-E253-49BF-A81C-BA7BD775F5D8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 Rental Example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We want to implement a catalog of different types of cars available for rental</a:t>
            </a:r>
          </a:p>
          <a:p>
            <a:pPr eaLnBrk="1" hangingPunct="1"/>
            <a:r>
              <a:rPr lang="en-US" altLang="en-US" dirty="0" smtClean="0"/>
              <a:t>How </a:t>
            </a:r>
            <a:r>
              <a:rPr lang="en-US" altLang="en-US" dirty="0"/>
              <a:t>could we do this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Multiple vectors, one for each type (boo!)</a:t>
            </a:r>
          </a:p>
          <a:p>
            <a:pPr lvl="1"/>
            <a:r>
              <a:rPr lang="en-US" altLang="en-US" dirty="0" smtClean="0"/>
              <a:t>Combine all the child classes into one giant class with info for every kind of car (yuck! don’t do this!)</a:t>
            </a:r>
            <a:endParaRPr lang="en-US" altLang="en-US" dirty="0"/>
          </a:p>
          <a:p>
            <a:pPr lvl="3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We can accomplish this with a single vector</a:t>
            </a:r>
          </a:p>
          <a:p>
            <a:pPr lvl="1" eaLnBrk="1" hangingPunct="1"/>
            <a:r>
              <a:rPr lang="en-US" altLang="en-US" dirty="0" smtClean="0"/>
              <a:t>Using </a:t>
            </a:r>
            <a:r>
              <a:rPr lang="en-US" altLang="en-US" b="1" i="1" dirty="0" smtClean="0"/>
              <a:t>polymorphism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A10A7-F367-4B93-983C-1DB4FADA645E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3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Polymorphism?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Ability to manipulate objects in a </a:t>
            </a:r>
            <a:br>
              <a:rPr lang="en-US" altLang="en-US" dirty="0" smtClean="0"/>
            </a:br>
            <a:r>
              <a:rPr lang="en-US" altLang="en-US" b="1" dirty="0" smtClean="0"/>
              <a:t>type-independent </a:t>
            </a:r>
            <a:r>
              <a:rPr lang="en-US" altLang="en-US" dirty="0" smtClean="0"/>
              <a:t>way</a:t>
            </a:r>
          </a:p>
          <a:p>
            <a:pPr lvl="3" eaLnBrk="1" hangingPunct="1"/>
            <a:endParaRPr lang="en-US" altLang="en-US" b="1" dirty="0" smtClean="0"/>
          </a:p>
          <a:p>
            <a:pPr eaLnBrk="1" hangingPunct="1"/>
            <a:r>
              <a:rPr lang="en-US" altLang="en-US" dirty="0" smtClean="0"/>
              <a:t>Already done to an extent via </a:t>
            </a:r>
            <a:r>
              <a:rPr lang="en-US" altLang="en-US" b="1" i="1" dirty="0" smtClean="0"/>
              <a:t>overriding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Child class overrides a parent class function</a:t>
            </a:r>
          </a:p>
          <a:p>
            <a:pPr lvl="3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Can take it further using subtyping, </a:t>
            </a:r>
            <a:br>
              <a:rPr lang="en-US" altLang="en-US" dirty="0" smtClean="0"/>
            </a:br>
            <a:r>
              <a:rPr lang="en-US" altLang="en-US" dirty="0" smtClean="0"/>
              <a:t>AKA </a:t>
            </a:r>
            <a:r>
              <a:rPr lang="en-US" altLang="en-US" b="1" i="1" dirty="0" smtClean="0"/>
              <a:t>inclusion polymorphism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B8D96-0550-4031-9686-6BA0D412AEB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1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A pointer of a parent class type can point to an object of a child class type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vehiclePtr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= &amp;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Why is this valid?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altLang="en-US" sz="3200" dirty="0" smtClean="0"/>
              <a:t>Because </a:t>
            </a:r>
            <a:r>
              <a:rPr lang="en-US" altLang="en-US" sz="32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altLang="en-US" sz="3200" dirty="0" smtClean="0"/>
              <a:t> </a:t>
            </a:r>
            <a:r>
              <a:rPr lang="en-US" altLang="en-US" sz="3200" u="sng" dirty="0" smtClean="0"/>
              <a:t>is-a</a:t>
            </a:r>
            <a:r>
              <a:rPr lang="en-US" altLang="en-US" sz="3200" dirty="0" smtClean="0"/>
              <a:t> </a:t>
            </a:r>
            <a:r>
              <a:rPr lang="en-US" altLang="en-US" sz="3200" b="1" dirty="0" smtClean="0">
                <a:latin typeface="Courier New" pitchFamily="49" charset="0"/>
                <a:cs typeface="Courier New" pitchFamily="49" charset="0"/>
              </a:rPr>
              <a:t>Vehicle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E3907-32E8-4764-908E-B4ADA677297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5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Polymorphism: Car Rental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2A130-8792-4141-817C-63607B8F322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vector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*&gt; </a:t>
            </a:r>
            <a:r>
              <a:rPr lang="en-US" altLang="en-US" b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rentalList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2971800"/>
          <a:ext cx="8382000" cy="990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</a:tblGrid>
              <a:tr h="9906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481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191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vector of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Car*</a:t>
            </a:r>
            <a:r>
              <a:rPr lang="en-US" altLang="en-US"/>
              <a:t> objects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3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Polymorphism: Car Rental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03478-5B6E-4E51-A3F4-D5B4D6F3789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vector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*&gt; </a:t>
            </a:r>
            <a:r>
              <a:rPr lang="en-US" altLang="en-US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rentalList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Can populate the vector with </a:t>
            </a:r>
            <a:br>
              <a:rPr lang="en-US" altLang="en-US" dirty="0" smtClean="0"/>
            </a:br>
            <a:r>
              <a:rPr lang="en-US" altLang="en-US" dirty="0" smtClean="0"/>
              <a:t>any of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altLang="en-US" dirty="0" smtClean="0"/>
              <a:t>’s child classes</a:t>
            </a:r>
          </a:p>
          <a:p>
            <a:pPr eaLnBrk="1" hangingPunct="1"/>
            <a:endParaRPr lang="en-US" alt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971800"/>
          <a:ext cx="8382000" cy="990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505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191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vector of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Car*</a:t>
            </a:r>
            <a:r>
              <a:rPr lang="en-US" altLang="en-US"/>
              <a:t> objects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Limitations of Polymorphism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90500" y="1600200"/>
            <a:ext cx="89027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Parent classes </a:t>
            </a:r>
            <a:r>
              <a:rPr lang="en-US" altLang="en-US" b="1" dirty="0" smtClean="0"/>
              <a:t>do not</a:t>
            </a:r>
            <a:r>
              <a:rPr lang="en-US" altLang="en-US" dirty="0" smtClean="0"/>
              <a:t> inherit from child classes</a:t>
            </a:r>
          </a:p>
          <a:p>
            <a:pPr lvl="1" eaLnBrk="1" hangingPunct="1"/>
            <a:r>
              <a:rPr lang="en-US" altLang="en-US" dirty="0" smtClean="0"/>
              <a:t>What about public member variables and functions?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B1C4C-3803-4C01-A1CA-55C5B08E36C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Limitations of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00200"/>
            <a:ext cx="8877300" cy="4525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Parent </a:t>
            </a:r>
            <a:r>
              <a:rPr lang="en-US" dirty="0"/>
              <a:t>classes </a:t>
            </a:r>
            <a:r>
              <a:rPr lang="en-US" b="1" dirty="0"/>
              <a:t>do not</a:t>
            </a:r>
            <a:r>
              <a:rPr lang="en-US" dirty="0"/>
              <a:t> inherit from child classes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Not even </a:t>
            </a:r>
            <a:r>
              <a:rPr lang="en-US" dirty="0" smtClean="0"/>
              <a:t>public </a:t>
            </a:r>
            <a:r>
              <a:rPr lang="en-US" dirty="0"/>
              <a:t>member variables and functions</a:t>
            </a:r>
          </a:p>
          <a:p>
            <a:pPr lvl="3" eaLnBrk="1" hangingPunct="1">
              <a:buFont typeface="Arial" charset="0"/>
              <a:buChar char="–"/>
              <a:defRPr/>
            </a:pPr>
            <a:endParaRPr lang="en-US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vehiclePtr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= &amp;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lvl="3">
              <a:buFont typeface="Arial" charset="0"/>
              <a:buChar char="•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Which version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PrintSpecs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does this call?</a:t>
            </a:r>
          </a:p>
          <a:p>
            <a:pPr marL="9144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vehiclePtr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PrintSpecs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3" eaLnBrk="1" hangingPunct="1">
              <a:buFont typeface="Arial" charset="0"/>
              <a:buChar char="–"/>
              <a:defRPr/>
            </a:pPr>
            <a:endParaRPr lang="en-US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PrintSpecs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006C9-BACA-45D2-A9DA-D2CE1CEFCC0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7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Limitations of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00200"/>
            <a:ext cx="8915400" cy="4525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Parent </a:t>
            </a:r>
            <a:r>
              <a:rPr lang="en-US" dirty="0"/>
              <a:t>classes </a:t>
            </a:r>
            <a:r>
              <a:rPr lang="en-US" b="1" dirty="0"/>
              <a:t>do not</a:t>
            </a:r>
            <a:r>
              <a:rPr lang="en-US" dirty="0"/>
              <a:t> inherit from child classes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Not even </a:t>
            </a:r>
            <a:r>
              <a:rPr lang="en-US" dirty="0" smtClean="0"/>
              <a:t>public </a:t>
            </a:r>
            <a:r>
              <a:rPr lang="en-US" dirty="0"/>
              <a:t>member variables and functions</a:t>
            </a:r>
          </a:p>
          <a:p>
            <a:pPr lvl="3" eaLnBrk="1" hangingPunct="1">
              <a:buFont typeface="Arial" charset="0"/>
              <a:buChar char="–"/>
              <a:defRPr/>
            </a:pPr>
            <a:endParaRPr lang="en-US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vehiclePtr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= &amp;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lvl="3">
              <a:buFont typeface="Arial" charset="0"/>
              <a:buChar char="•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Will this work?</a:t>
            </a:r>
          </a:p>
          <a:p>
            <a:pPr marL="9144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vehiclePtr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RepaintCar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 eaLnBrk="1" hangingPunct="1">
              <a:buFont typeface="Arial" charset="0"/>
              <a:buChar char="–"/>
              <a:defRPr/>
            </a:pPr>
            <a:endParaRPr lang="en-US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/>
              <a:t>NO!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RepaintCar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is a function of the </a:t>
            </a:r>
            <a:br>
              <a:rPr lang="en-US" dirty="0" smtClean="0"/>
            </a:br>
            <a:r>
              <a:rPr lang="en-US" dirty="0" smtClean="0"/>
              <a:t>Car child class, not the Vehicle class</a:t>
            </a:r>
            <a:endParaRPr lang="en-US" dirty="0"/>
          </a:p>
          <a:p>
            <a:pPr lvl="1" eaLnBrk="1" hangingPunct="1">
              <a:buFont typeface="Arial" charset="0"/>
              <a:buChar char="–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5692C-CAF7-4E4F-BB6E-18C348EA968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2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Functions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3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Functions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Can grant access to child methods by </a:t>
            </a:r>
            <a:br>
              <a:rPr lang="en-US" altLang="en-US" dirty="0" smtClean="0"/>
            </a:br>
            <a:r>
              <a:rPr lang="en-US" altLang="en-US" dirty="0" smtClean="0"/>
              <a:t>using </a:t>
            </a:r>
            <a:r>
              <a:rPr lang="en-US" altLang="en-US" b="1" i="1" dirty="0" smtClean="0"/>
              <a:t>virtual functions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Virtual functions are how C++ implements </a:t>
            </a:r>
            <a:br>
              <a:rPr lang="en-US" altLang="en-US" dirty="0" smtClean="0"/>
            </a:br>
            <a:r>
              <a:rPr lang="en-US" altLang="en-US" b="1" i="1" dirty="0" smtClean="0"/>
              <a:t>late binding</a:t>
            </a:r>
          </a:p>
          <a:p>
            <a:pPr lvl="1" eaLnBrk="1" hangingPunct="1"/>
            <a:r>
              <a:rPr lang="en-US" altLang="en-US" dirty="0" smtClean="0"/>
              <a:t>Used when the child class implementation is unknown or variable at parent class creation time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C3CC9-BAD5-4377-9302-044D3B0B97EE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2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Late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Simply put, binding is determined at run time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/>
              <a:t>As opposed to at compile time</a:t>
            </a:r>
          </a:p>
          <a:p>
            <a:pPr lvl="3" eaLnBrk="1" hangingPunct="1">
              <a:buFont typeface="Arial" charset="0"/>
              <a:buChar char="–"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In the context of polymorphism, you’re saying</a:t>
            </a:r>
          </a:p>
          <a:p>
            <a:pPr lvl="3" eaLnBrk="1" hangingPunct="1">
              <a:buFont typeface="Arial" charset="0"/>
              <a:buChar char="–"/>
              <a:defRPr/>
            </a:pPr>
            <a:endParaRPr lang="en-US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 smtClean="0"/>
              <a:t>“I don’t know for sure how this function is going to be implemented, so wait until it’s used and then get the implementation from the object instance.”</a:t>
            </a: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D8A96-41E2-44B4-9B0A-5E594902D0A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2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Virtual Functions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Declare the function in the parent class with the keyword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altLang="en-US" dirty="0" smtClean="0"/>
              <a:t> in front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Drive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altLang="en-US" dirty="0" smtClean="0"/>
          </a:p>
          <a:p>
            <a:pPr eaLnBrk="1" hangingPunct="1"/>
            <a:r>
              <a:rPr lang="en-US" altLang="en-US" dirty="0" smtClean="0"/>
              <a:t>Only use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altLang="en-US" dirty="0" smtClean="0"/>
              <a:t> with the </a:t>
            </a:r>
            <a:r>
              <a:rPr lang="en-US" altLang="en-US" u="sng" dirty="0" smtClean="0"/>
              <a:t>prototype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don't do this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Drive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2891B-94AF-4AD6-A01E-4169596EE1AA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6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Virtual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The corresponding child class function does not require the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altLang="en-US" dirty="0" smtClean="0"/>
              <a:t> </a:t>
            </a:r>
            <a:r>
              <a:rPr lang="en-US" dirty="0" smtClean="0"/>
              <a:t>keyword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Should still include it, for clarity’s sake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/>
              <a:t>Makes it obvious the function is virtual, </a:t>
            </a:r>
            <a:br>
              <a:rPr lang="en-US" dirty="0" smtClean="0"/>
            </a:br>
            <a:r>
              <a:rPr lang="en-US" dirty="0" smtClean="0"/>
              <a:t>even without looking at the parent class</a:t>
            </a:r>
            <a:endParaRPr lang="en-US" dirty="0"/>
          </a:p>
          <a:p>
            <a:pPr lvl="3" eaLnBrk="1" hangingPunct="1">
              <a:buFont typeface="Arial" charset="0"/>
              <a:buChar char="–"/>
              <a:defRPr/>
            </a:pPr>
            <a:endParaRPr lang="en-US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inside the Car class 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87784-39C1-4593-A69F-A3D2770F3F0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3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 Classes &amp;</a:t>
            </a:r>
            <a:br>
              <a:rPr lang="en-US" dirty="0" smtClean="0"/>
            </a:br>
            <a:r>
              <a:rPr lang="en-US" dirty="0" smtClean="0"/>
              <a:t>Function Types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88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 Types – Virtual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 void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Parent class </a:t>
            </a:r>
            <a:r>
              <a:rPr lang="en-US" b="1" dirty="0" smtClean="0"/>
              <a:t>must</a:t>
            </a:r>
            <a:r>
              <a:rPr lang="en-US" dirty="0" smtClean="0"/>
              <a:t> have an implementation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/>
              <a:t>Even if it’s trivial or empty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Child classes may override if they choose to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/>
              <a:t>If not overridden, parent class definition used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43244-F9D4-4FD4-8F22-D4E876B2F1C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3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 Types – Pure Virtual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 void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0;</a:t>
            </a:r>
          </a:p>
          <a:p>
            <a:pPr lvl="3" eaLnBrk="1" hangingPunct="1">
              <a:buFont typeface="Arial" charset="0"/>
              <a:buChar char="–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Denote pure virtual by the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dirty="0" smtClean="0"/>
              <a:t>” at the end</a:t>
            </a:r>
          </a:p>
          <a:p>
            <a:pPr lvl="3" eaLnBrk="1" hangingPunct="1">
              <a:buFont typeface="Arial" charset="0"/>
              <a:buChar char="–"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The parent class has </a:t>
            </a:r>
            <a:r>
              <a:rPr lang="en-US" b="1" dirty="0" smtClean="0"/>
              <a:t>no implementation </a:t>
            </a:r>
            <a:br>
              <a:rPr lang="en-US" b="1" dirty="0" smtClean="0"/>
            </a:br>
            <a:r>
              <a:rPr lang="en-US" dirty="0" smtClean="0"/>
              <a:t>of this function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/>
              <a:t>Child classes </a:t>
            </a:r>
            <a:r>
              <a:rPr lang="en-US" b="1" dirty="0" smtClean="0"/>
              <a:t>must</a:t>
            </a:r>
            <a:r>
              <a:rPr lang="en-US" dirty="0" smtClean="0"/>
              <a:t> have an implementation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/>
              <a:t>Parent class is now an </a:t>
            </a:r>
            <a:r>
              <a:rPr lang="en-US" b="1" i="1" dirty="0" smtClean="0"/>
              <a:t>abstract class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961C9-CA7F-49D6-B3BF-57D72161651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6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 Classes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496300" cy="4742531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An </a:t>
            </a:r>
            <a:r>
              <a:rPr lang="en-US" altLang="en-US" b="1" i="1" dirty="0" smtClean="0"/>
              <a:t>abstract class </a:t>
            </a:r>
            <a:r>
              <a:rPr lang="en-US" altLang="en-US" dirty="0" smtClean="0"/>
              <a:t>is one that contains a function that is </a:t>
            </a:r>
            <a:r>
              <a:rPr lang="en-US" altLang="en-US" b="1" i="1" dirty="0" smtClean="0"/>
              <a:t>pure virtual</a:t>
            </a:r>
          </a:p>
          <a:p>
            <a:pPr lvl="3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Cannot declare abstract class objects</a:t>
            </a:r>
          </a:p>
          <a:p>
            <a:pPr lvl="1" eaLnBrk="1" hangingPunct="1"/>
            <a:r>
              <a:rPr lang="en-US" altLang="en-US" dirty="0" smtClean="0"/>
              <a:t>Why?</a:t>
            </a:r>
          </a:p>
          <a:p>
            <a:pPr lvl="1" eaLnBrk="1" hangingPunct="1"/>
            <a:r>
              <a:rPr lang="en-US" altLang="en-US" dirty="0" smtClean="0"/>
              <a:t>They have functions whose behavior is not defined!</a:t>
            </a:r>
          </a:p>
          <a:p>
            <a:pPr lvl="3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This means abstract classes can only </a:t>
            </a:r>
            <a:br>
              <a:rPr lang="en-US" altLang="en-US" dirty="0" smtClean="0"/>
            </a:br>
            <a:r>
              <a:rPr lang="en-US" altLang="en-US" dirty="0" smtClean="0"/>
              <a:t>be used as </a:t>
            </a:r>
            <a:r>
              <a:rPr lang="en-US" altLang="en-US" b="1" i="1" dirty="0" smtClean="0"/>
              <a:t>base classes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656FD-4454-4D04-94BB-D2CF843C7DE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3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review inheritance</a:t>
            </a:r>
          </a:p>
          <a:p>
            <a:r>
              <a:rPr lang="en-US" dirty="0" smtClean="0"/>
              <a:t>To learn about overriding</a:t>
            </a:r>
          </a:p>
          <a:p>
            <a:r>
              <a:rPr lang="en-US" dirty="0" smtClean="0"/>
              <a:t>To begin to understand polymorphism</a:t>
            </a:r>
          </a:p>
          <a:p>
            <a:pPr lvl="1"/>
            <a:r>
              <a:rPr lang="en-US" sz="3200" dirty="0" smtClean="0"/>
              <a:t>Limitations of Inheritance</a:t>
            </a:r>
            <a:endParaRPr lang="en-US" sz="3200" dirty="0"/>
          </a:p>
          <a:p>
            <a:pPr lvl="1"/>
            <a:r>
              <a:rPr lang="en-US" sz="3200" dirty="0"/>
              <a:t>Virtual Functions</a:t>
            </a:r>
          </a:p>
          <a:p>
            <a:pPr lvl="1"/>
            <a:r>
              <a:rPr lang="en-US" sz="3200" dirty="0"/>
              <a:t>Abstract Classes &amp; Function Types</a:t>
            </a:r>
          </a:p>
          <a:p>
            <a:pPr lvl="1"/>
            <a:r>
              <a:rPr lang="en-US" sz="3200" dirty="0"/>
              <a:t>Virtual Function Tables</a:t>
            </a:r>
          </a:p>
          <a:p>
            <a:pPr lvl="1"/>
            <a:r>
              <a:rPr lang="en-US" sz="3200" dirty="0"/>
              <a:t>Virtual Destructors/Constructors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1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72500" cy="4742531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Assume we have   </a:t>
            </a:r>
            <a:r>
              <a:rPr lang="en-US" alt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400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vehiclePtr</a:t>
            </a:r>
            <a:r>
              <a:rPr lang="en-US" altLang="en-US" sz="24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= &amp;</a:t>
            </a:r>
            <a:r>
              <a:rPr lang="en-US" altLang="en-US" sz="2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And this method call: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vehiclePtr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&gt;Drive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027188"/>
              </p:ext>
            </p:extLst>
          </p:nvPr>
        </p:nvGraphicFramePr>
        <p:xfrm>
          <a:off x="139699" y="2540000"/>
          <a:ext cx="8890001" cy="3568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701"/>
                <a:gridCol w="3276600"/>
                <a:gridCol w="3187700"/>
              </a:tblGrid>
              <a:tr h="55063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prototype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Vehicle class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Car class</a:t>
                      </a:r>
                      <a:endParaRPr lang="en-US" sz="2800" dirty="0"/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Vehicle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Vehicle::Drive</a:t>
                      </a:r>
                      <a:endParaRPr lang="en-US" sz="2000" b="1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virtual 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Car::Drive</a:t>
                      </a:r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virtual 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=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Cannot</a:t>
                      </a:r>
                      <a:r>
                        <a:rPr lang="en-US" sz="2000" dirty="0" smtClean="0"/>
                        <a:t>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Cannot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dirty="0" smtClean="0"/>
                        <a:t>create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Must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dirty="0" smtClean="0"/>
                        <a:t>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Car::Drive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886450" y="3149600"/>
            <a:ext cx="3016250" cy="86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0650" y="3149600"/>
            <a:ext cx="2800350" cy="723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80200" y="3721100"/>
            <a:ext cx="2222500" cy="292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67000" y="4165600"/>
            <a:ext cx="2800350" cy="723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92800" y="4165600"/>
            <a:ext cx="3016250" cy="86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80200" y="4737100"/>
            <a:ext cx="2228850" cy="292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73350" y="5200106"/>
            <a:ext cx="3105150" cy="723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99150" y="5200106"/>
            <a:ext cx="3016250" cy="86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80200" y="5771606"/>
            <a:ext cx="2235200" cy="292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3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72500" cy="4742531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Assume we have   </a:t>
            </a:r>
            <a:r>
              <a:rPr lang="en-US" alt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400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vehiclePtr</a:t>
            </a:r>
            <a:r>
              <a:rPr lang="en-US" altLang="en-US" sz="24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= &amp;</a:t>
            </a:r>
            <a:r>
              <a:rPr lang="en-US" altLang="en-US" sz="2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And this method call</a:t>
            </a:r>
            <a:r>
              <a:rPr lang="en-US" dirty="0"/>
              <a:t>: </a:t>
            </a:r>
            <a:r>
              <a:rPr lang="en-US" dirty="0" smtClean="0"/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vehiclePtr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&gt;Drive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545541"/>
              </p:ext>
            </p:extLst>
          </p:nvPr>
        </p:nvGraphicFramePr>
        <p:xfrm>
          <a:off x="139699" y="2540000"/>
          <a:ext cx="8890001" cy="3568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701"/>
                <a:gridCol w="3276600"/>
                <a:gridCol w="3187700"/>
              </a:tblGrid>
              <a:tr h="55063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prototype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Vehicle class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Car class</a:t>
                      </a:r>
                      <a:endParaRPr lang="en-US" sz="2800" dirty="0"/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Vehicle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Vehicle::Drive</a:t>
                      </a:r>
                      <a:endParaRPr lang="en-US" sz="2000" b="1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virtual 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Car::Drive</a:t>
                      </a:r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virtual 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=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Cannot</a:t>
                      </a:r>
                      <a:r>
                        <a:rPr lang="en-US" sz="2000" dirty="0" smtClean="0"/>
                        <a:t>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Cannot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dirty="0" smtClean="0"/>
                        <a:t>create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Must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dirty="0" smtClean="0"/>
                        <a:t>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Car::Drive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06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72500" cy="4742531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Assume we have   </a:t>
            </a:r>
            <a:r>
              <a:rPr lang="en-US" alt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400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vehiclePtr</a:t>
            </a:r>
            <a:r>
              <a:rPr lang="en-US" altLang="en-US" sz="24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</a:rPr>
              <a:t>= &amp;</a:t>
            </a:r>
            <a:r>
              <a:rPr lang="en-US" altLang="en-US" sz="2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And this method call: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vehiclePtr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-&gt;Drive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66268"/>
              </p:ext>
            </p:extLst>
          </p:nvPr>
        </p:nvGraphicFramePr>
        <p:xfrm>
          <a:off x="139699" y="2540000"/>
          <a:ext cx="8890001" cy="3568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701"/>
                <a:gridCol w="3276600"/>
                <a:gridCol w="3187700"/>
              </a:tblGrid>
              <a:tr h="55063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prototype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Vehicle class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Car class</a:t>
                      </a:r>
                      <a:endParaRPr lang="en-US" sz="2800" dirty="0"/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Vehicle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Vehicle::Drive</a:t>
                      </a:r>
                      <a:endParaRPr lang="en-US" sz="2000" b="1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virtual 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Car::Drive</a:t>
                      </a:r>
                    </a:p>
                  </a:txBody>
                  <a:tcPr anchor="ctr"/>
                </a:tc>
              </a:tr>
              <a:tr h="550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virtual void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D60093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=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Cannot</a:t>
                      </a:r>
                      <a:r>
                        <a:rPr lang="en-US" sz="2000" dirty="0" smtClean="0"/>
                        <a:t> 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Cannot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dirty="0" smtClean="0"/>
                        <a:t>create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u="sng" dirty="0" smtClean="0"/>
                        <a:t>Must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dirty="0" smtClean="0"/>
                        <a:t>implement function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Can create Car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Calls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Car::Drive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94301" y="3449389"/>
            <a:ext cx="3027248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If no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Car::Drive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implementation, calls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Vehicle::Drive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58552" y="4649718"/>
            <a:ext cx="2272647" cy="46144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6900" y="4043605"/>
            <a:ext cx="3149599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is a </a:t>
            </a:r>
            <a:r>
              <a:rPr lang="en-US" sz="2400" b="1" i="1" dirty="0" smtClean="0">
                <a:latin typeface="+mj-lt"/>
                <a:cs typeface="Courier New" panose="02070309020205020404" pitchFamily="49" charset="0"/>
              </a:rPr>
              <a:t>pure virtual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function, and Vehicle is now an </a:t>
            </a:r>
            <a:r>
              <a:rPr lang="en-US" sz="2400" b="1" i="1" dirty="0" smtClean="0">
                <a:latin typeface="+mj-lt"/>
                <a:cs typeface="Courier New" panose="02070309020205020404" pitchFamily="49" charset="0"/>
              </a:rPr>
              <a:t>abstract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class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9699" y="5243934"/>
            <a:ext cx="2362201" cy="7631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0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3 is out – get started now!</a:t>
            </a:r>
          </a:p>
          <a:p>
            <a:pPr lvl="1"/>
            <a:r>
              <a:rPr lang="en-US" sz="3200" dirty="0" smtClean="0"/>
              <a:t>Due Thursday, March 31st</a:t>
            </a:r>
          </a:p>
          <a:p>
            <a:pPr lvl="3"/>
            <a:endParaRPr lang="en-US" dirty="0"/>
          </a:p>
          <a:p>
            <a:r>
              <a:rPr lang="en-US" dirty="0" smtClean="0"/>
              <a:t>Exam 2 is in 1.5 weeks</a:t>
            </a:r>
          </a:p>
          <a:p>
            <a:pPr lvl="1"/>
            <a:r>
              <a:rPr lang="en-US" dirty="0" smtClean="0"/>
              <a:t>Will focus heavily on:</a:t>
            </a:r>
          </a:p>
          <a:p>
            <a:pPr lvl="2"/>
            <a:r>
              <a:rPr lang="en-US" sz="2800" dirty="0" smtClean="0"/>
              <a:t>Classes</a:t>
            </a:r>
          </a:p>
          <a:p>
            <a:pPr lvl="2"/>
            <a:r>
              <a:rPr lang="en-US" sz="2800" dirty="0" smtClean="0"/>
              <a:t>Inheritance</a:t>
            </a:r>
          </a:p>
          <a:p>
            <a:pPr lvl="2"/>
            <a:r>
              <a:rPr lang="en-US" sz="2800" dirty="0" smtClean="0"/>
              <a:t>Linked Lists</a:t>
            </a:r>
          </a:p>
          <a:p>
            <a:pPr lvl="2"/>
            <a:r>
              <a:rPr lang="en-US" sz="2800" dirty="0" smtClean="0"/>
              <a:t>Dynamic Memory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Inheritance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0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 of Inheritance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Specialization through sub classes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Child class has direct access to</a:t>
            </a:r>
          </a:p>
          <a:p>
            <a:pPr lvl="1" eaLnBrk="1" hangingPunct="1"/>
            <a:r>
              <a:rPr lang="en-US" altLang="en-US" dirty="0"/>
              <a:t>Parent member functions and variables that </a:t>
            </a:r>
            <a:r>
              <a:rPr lang="en-US" altLang="en-US" dirty="0" smtClean="0"/>
              <a:t>are:</a:t>
            </a:r>
          </a:p>
          <a:p>
            <a:pPr lvl="2"/>
            <a:r>
              <a:rPr lang="en-US" altLang="en-US" sz="2800" dirty="0" smtClean="0"/>
              <a:t>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ECEEF-E074-46A1-922A-8389EB4D4EE3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 of Inheritance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Specialization through sub classes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Child class has direct access to</a:t>
            </a:r>
          </a:p>
          <a:p>
            <a:pPr lvl="1" eaLnBrk="1" hangingPunct="1"/>
            <a:r>
              <a:rPr lang="en-US" altLang="en-US" dirty="0"/>
              <a:t>Parent member functions and variables that </a:t>
            </a:r>
            <a:r>
              <a:rPr lang="en-US" altLang="en-US" dirty="0" smtClean="0"/>
              <a:t>are: </a:t>
            </a:r>
          </a:p>
          <a:p>
            <a:pPr lvl="2" eaLnBrk="1" hangingPunct="1"/>
            <a:r>
              <a:rPr lang="en-US" altLang="en-US" sz="2800" dirty="0"/>
              <a:t>Public</a:t>
            </a:r>
          </a:p>
          <a:p>
            <a:pPr lvl="2" eaLnBrk="1" hangingPunct="1"/>
            <a:r>
              <a:rPr lang="en-US" altLang="en-US" sz="2800" dirty="0"/>
              <a:t>Protected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46A75-A5F1-4986-A2C3-9B75AE312524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 of Inheritance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Specialization through sub classes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Child class has direct access to</a:t>
            </a:r>
          </a:p>
          <a:p>
            <a:pPr lvl="1" eaLnBrk="1" hangingPunct="1"/>
            <a:r>
              <a:rPr lang="en-US" altLang="en-US" dirty="0" smtClean="0"/>
              <a:t>Parent member functions and variables that are:</a:t>
            </a:r>
          </a:p>
          <a:p>
            <a:pPr lvl="2" eaLnBrk="1" hangingPunct="1"/>
            <a:r>
              <a:rPr lang="en-US" altLang="en-US" sz="2800" dirty="0" smtClean="0"/>
              <a:t>Public</a:t>
            </a:r>
          </a:p>
          <a:p>
            <a:pPr lvl="2" eaLnBrk="1" hangingPunct="1"/>
            <a:r>
              <a:rPr lang="en-US" altLang="en-US" sz="2800" dirty="0" smtClean="0"/>
              <a:t>Protected</a:t>
            </a:r>
          </a:p>
          <a:p>
            <a:pPr eaLnBrk="1" hangingPunct="1"/>
            <a:r>
              <a:rPr lang="en-US" altLang="en-US" dirty="0" smtClean="0"/>
              <a:t>Parent class has direct access to:</a:t>
            </a:r>
          </a:p>
          <a:p>
            <a:pPr lvl="1" eaLnBrk="1" hangingPunct="1"/>
            <a:r>
              <a:rPr lang="en-US" altLang="en-US" b="1" dirty="0" smtClean="0"/>
              <a:t>??????? </a:t>
            </a:r>
            <a:r>
              <a:rPr lang="en-US" altLang="en-US" dirty="0" smtClean="0"/>
              <a:t>in the child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77117-2642-4879-9151-DBD08D1496BF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 of Inheritance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Specialization through sub classes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Child class has direct access to</a:t>
            </a:r>
          </a:p>
          <a:p>
            <a:pPr lvl="1" eaLnBrk="1" hangingPunct="1"/>
            <a:r>
              <a:rPr lang="en-US" altLang="en-US" dirty="0" smtClean="0"/>
              <a:t>Parent member functions and variables that are:</a:t>
            </a:r>
          </a:p>
          <a:p>
            <a:pPr lvl="2" eaLnBrk="1" hangingPunct="1"/>
            <a:r>
              <a:rPr lang="en-US" altLang="en-US" sz="2800" dirty="0" smtClean="0"/>
              <a:t>Public</a:t>
            </a:r>
          </a:p>
          <a:p>
            <a:pPr lvl="2" eaLnBrk="1" hangingPunct="1"/>
            <a:r>
              <a:rPr lang="en-US" altLang="en-US" sz="2800" dirty="0" smtClean="0"/>
              <a:t>Protected</a:t>
            </a:r>
          </a:p>
          <a:p>
            <a:pPr eaLnBrk="1" hangingPunct="1"/>
            <a:r>
              <a:rPr lang="en-US" altLang="en-US" dirty="0" smtClean="0"/>
              <a:t>Parent class has direct access to:</a:t>
            </a:r>
          </a:p>
          <a:p>
            <a:pPr lvl="1" eaLnBrk="1" hangingPunct="1"/>
            <a:r>
              <a:rPr lang="en-US" altLang="en-US" b="1" dirty="0" smtClean="0"/>
              <a:t>Nothing </a:t>
            </a:r>
            <a:r>
              <a:rPr lang="en-US" altLang="en-US" dirty="0" smtClean="0"/>
              <a:t>in the child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77117-2642-4879-9151-DBD08D1496BF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14025</TotalTime>
  <Words>1350</Words>
  <Application>Microsoft Office PowerPoint</Application>
  <PresentationFormat>On-screen Show (4:3)</PresentationFormat>
  <Paragraphs>402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CMSC202  Computer Science II for Majors  Lecture 14 –  Polymorphism</vt:lpstr>
      <vt:lpstr>Last Class We Covered</vt:lpstr>
      <vt:lpstr>Any Questions from Last Time?</vt:lpstr>
      <vt:lpstr>Today’s Objectives</vt:lpstr>
      <vt:lpstr>Review of Inheritance</vt:lpstr>
      <vt:lpstr>Review of Inheritance</vt:lpstr>
      <vt:lpstr>Review of Inheritance</vt:lpstr>
      <vt:lpstr>Review of Inheritance</vt:lpstr>
      <vt:lpstr>Review of Inheritance</vt:lpstr>
      <vt:lpstr>What is Inherited</vt:lpstr>
      <vt:lpstr>What is Inherited</vt:lpstr>
      <vt:lpstr>Overriding</vt:lpstr>
      <vt:lpstr>Specialization</vt:lpstr>
      <vt:lpstr>Overloading vs Overriding </vt:lpstr>
      <vt:lpstr>Overriding Examples</vt:lpstr>
      <vt:lpstr>Basic Overriding Example</vt:lpstr>
      <vt:lpstr>Overriding (and Calling) Example</vt:lpstr>
      <vt:lpstr>Attempted Overloading Example</vt:lpstr>
      <vt:lpstr>Precedence</vt:lpstr>
      <vt:lpstr>Overloading in Child Class</vt:lpstr>
      <vt:lpstr>Limitations of Inheritance</vt:lpstr>
      <vt:lpstr>Car Example</vt:lpstr>
      <vt:lpstr>Car Rental Example</vt:lpstr>
      <vt:lpstr>What is Polymorphism?</vt:lpstr>
      <vt:lpstr>Using Polymorphism</vt:lpstr>
      <vt:lpstr>Polymorphism: Car Rental</vt:lpstr>
      <vt:lpstr>Polymorphism: Car Rental</vt:lpstr>
      <vt:lpstr>Limitations of Polymorphism</vt:lpstr>
      <vt:lpstr>Limitations of Polymorphism</vt:lpstr>
      <vt:lpstr>Limitations of Polymorphism</vt:lpstr>
      <vt:lpstr>Virtual Functions</vt:lpstr>
      <vt:lpstr>Virtual Functions</vt:lpstr>
      <vt:lpstr>Late Binding</vt:lpstr>
      <vt:lpstr>Using Virtual Functions</vt:lpstr>
      <vt:lpstr>Using Virtual Functions</vt:lpstr>
      <vt:lpstr>Abstract Classes &amp; Function Types</vt:lpstr>
      <vt:lpstr>Function Types – Virtual</vt:lpstr>
      <vt:lpstr>Function Types – Pure Virtual</vt:lpstr>
      <vt:lpstr>Abstract Classes</vt:lpstr>
      <vt:lpstr>Overview of Polymorphism</vt:lpstr>
      <vt:lpstr>Overview of Polymorphism</vt:lpstr>
      <vt:lpstr>Overview of Polymorphism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316</cp:revision>
  <dcterms:created xsi:type="dcterms:W3CDTF">2014-05-05T14:25:42Z</dcterms:created>
  <dcterms:modified xsi:type="dcterms:W3CDTF">2016-03-30T01:57:59Z</dcterms:modified>
</cp:coreProperties>
</file>